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Roboto Mon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20" Type="http://schemas.openxmlformats.org/officeDocument/2006/relationships/slide" Target="slides/slide15.xml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22" Type="http://schemas.openxmlformats.org/officeDocument/2006/relationships/slide" Target="slides/slide17.xml"/><Relationship Id="rId44" Type="http://schemas.openxmlformats.org/officeDocument/2006/relationships/font" Target="fonts/RobotoMono-bold.fntdata"/><Relationship Id="rId21" Type="http://schemas.openxmlformats.org/officeDocument/2006/relationships/slide" Target="slides/slide16.xml"/><Relationship Id="rId43" Type="http://schemas.openxmlformats.org/officeDocument/2006/relationships/font" Target="fonts/RobotoMono-regular.fntdata"/><Relationship Id="rId24" Type="http://schemas.openxmlformats.org/officeDocument/2006/relationships/slide" Target="slides/slide19.xml"/><Relationship Id="rId46" Type="http://schemas.openxmlformats.org/officeDocument/2006/relationships/font" Target="fonts/RobotoMono-boldItalic.fntdata"/><Relationship Id="rId23" Type="http://schemas.openxmlformats.org/officeDocument/2006/relationships/slide" Target="slides/slide18.xml"/><Relationship Id="rId45" Type="http://schemas.openxmlformats.org/officeDocument/2006/relationships/font" Target="fonts/RobotoMon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553641bb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553641bb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553641bb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553641bb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316c7e6f3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316c7e6f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553641bb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553641bb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316c7e6f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316c7e6f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316c7e6f3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316c7e6f3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00a77cdcc_6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00a77cdcc_6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316c7e6f3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316c7e6f3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316c7e6f3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316c7e6f3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316c7e6f3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316c7e6f3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553641b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553641b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Adapted from Pytorch official tutorial: https://www.youtube.com/watch?v=IC0_FRiX-sw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00a77cdcc_6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f00a77cdcc_6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f00a77cdcc_6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f00a77cdcc_6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f00a77cdcc_6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f00a77cdcc_6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88a48a1152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88a48a1152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00a77cdcc_6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00a77cdcc_6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00a77cdcc_6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f00a77cdcc_6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00a77cdcc_6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f00a77cdcc_6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f00a77cdcc_6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f00a77cdcc_6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00a77cdcc_6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00a77cdcc_6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f00a77cdcc_6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f00a77cdcc_6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88a48a1152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88a48a1152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f00a77cdcc_6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f00a77cdcc_6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f00a77cdcc_6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f00a77cdcc_6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f00a77cdcc_6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f00a77cdcc_6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00a77cdcc_6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00a77cdcc_6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553641bb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f553641bb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553641bb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553641bb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8a48a1152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8a48a115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f553641bb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f553641bb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553641bb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553641bb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553641bb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553641bb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00"/>
            <a:ext cx="897600" cy="897600"/>
          </a:xfrm>
          <a:prstGeom prst="round1Rect">
            <a:avLst>
              <a:gd fmla="val 16667" name="adj"/>
            </a:avLst>
          </a:prstGeom>
          <a:solidFill>
            <a:srgbClr val="FDED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 rot="-5400000">
            <a:off x="8246400" y="4253550"/>
            <a:ext cx="897600" cy="882300"/>
          </a:xfrm>
          <a:prstGeom prst="rtTriangle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rgbClr val="404040"/>
          </a:solidFill>
          <a:ln>
            <a:noFill/>
          </a:ln>
          <a:effectLst>
            <a:outerShdw blurRad="57150" rotWithShape="0" algn="bl" dir="14520000" dist="47625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71900" y="1919075"/>
            <a:ext cx="48426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rgbClr val="404040"/>
          </a:solidFill>
          <a:ln>
            <a:noFill/>
          </a:ln>
          <a:effectLst>
            <a:outerShdw blurRad="57150" rotWithShape="0" algn="bl" dir="14520000" dist="47625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rgbClr val="404040"/>
          </a:solidFill>
          <a:ln>
            <a:noFill/>
          </a:ln>
          <a:effectLst>
            <a:outerShdw blurRad="57150" rotWithShape="0" algn="bl" dir="165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rgbClr val="404040"/>
          </a:solidFill>
          <a:ln>
            <a:noFill/>
          </a:ln>
          <a:effectLst>
            <a:outerShdw blurRad="57150" rotWithShape="0" algn="bl" dir="1104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rgbClr val="404040"/>
          </a:solidFill>
          <a:ln>
            <a:noFill/>
          </a:ln>
          <a:effectLst>
            <a:outerShdw blurRad="57150" rotWithShape="0" algn="bl" dir="222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rgbClr val="40404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rgbClr val="99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ytorch.org/docs/stable/notes/broadcasting.html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pytorch.org/docs/stable/torch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pytorch.org/docs/stable/nn.functional.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pytorch.org/vision/stable/transforms.html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pytorch.org/docs/stable/optim.html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Introduction to PyTorch</a:t>
            </a:r>
            <a:endParaRPr b="1"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390525" y="2789122"/>
            <a:ext cx="8222100" cy="7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CS236 Section, Autumn 2024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Honglin Chen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471900" y="1919075"/>
            <a:ext cx="48426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torch.ones_like(tensor)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Input: tensor([[ 0.2349, -0.0427, -0.5053],</a:t>
            </a:r>
            <a:b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[ 0.6455,  0.1199,  0.4239]])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Output: tensor([[1., 1., 1.],</a:t>
            </a:r>
            <a:b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       		   [1., 1., 1.], dtype=torch.float64)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" name="Google Shape;116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Tensors</a:t>
            </a:r>
            <a:r>
              <a:rPr lang="en" sz="1200"/>
              <a:t> / Initialization</a:t>
            </a:r>
            <a:endParaRPr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471900" y="1919075"/>
            <a:ext cx="67764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torch.empty(5, 3)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tensor([[ 0.0000e+00,  2.5244e-29,  0.0000e+00],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       [ 2.5244e-29,  1.4569e-19,  2.7517e+12],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       [ 7.5338e+28,  3.0313e+32,  6.3828e+28],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       [ 1.4603e-19,  1.0899e+27,  6.8943e+34],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       [ 1.1835e+22,  7.0976e+22,  1.8515e+28]])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The values are not initialized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2" name="Google Shape;122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Tensors / Initialization</a:t>
            </a:r>
            <a:endParaRPr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471900" y="1919075"/>
            <a:ext cx="48426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torch.tensor([[5., 3.]])[0, :]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tensor([ 5.,  3.,])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torch.tensor([[5., 3.]]).view(-1) 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infer dimension size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torch.tensor([[5., 3.]]).view(2)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tensor([ 5.,  3.,])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torch.tensor([[5., 3.]]).size()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torch.Size([1, 2])</a:t>
            </a:r>
            <a:endParaRPr sz="16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" name="Google Shape;128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Tensors / Indexing &amp; Reshaping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471900" y="1919075"/>
            <a:ext cx="48426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torch.ones((3, 3, 3))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Y = torch.ones((1, 1, 3))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Z = X * Y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Z.size()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torch.Size([3, 3, 3])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</a:t>
            </a:r>
            <a:r>
              <a:rPr lang="en" sz="14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3"/>
              </a:rPr>
              <a:t>https://pytorch.org/docs/stable/notes/broadcasting.html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4" name="Google Shape;134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Tensors / Broadcasting</a:t>
            </a:r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471900" y="1919075"/>
            <a:ext cx="80541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torch.cuda.is_available()</a:t>
            </a: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b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 device = torch.device("cuda")     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a CUDA device object</a:t>
            </a:r>
            <a:b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 x = torch.ones(2, device=device)  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directly create a tensor on GPU</a:t>
            </a:r>
            <a:b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 y = torch.ones(2).to(device)      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or just use strings `.to("cuda")`</a:t>
            </a:r>
            <a:b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 z = x + y</a:t>
            </a:r>
            <a:b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 print(z)                          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z is on GPU</a:t>
            </a:r>
            <a:b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 print(z.to("cpu", torch.double))  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to(‘cpu’) moves array to CPU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`x.cuda()` and `x.cpu()` also works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Tensors / Devices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471900" y="1919075"/>
            <a:ext cx="8222100" cy="28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torch.tensor([5., 3.]) + torch.tensor([3., 5.])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tensor([ 8.,  8.,])</a:t>
            </a:r>
            <a:endParaRPr sz="16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z = torch.add(x, y)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torch.add(x, y, out=z)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y = y.add_(x)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# inplace y += x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torch.tanh(y)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torch.stack([x, y])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</a:t>
            </a:r>
            <a:r>
              <a:rPr lang="en" sz="14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3"/>
              </a:rPr>
              <a:t>https://pytorch.org/docs/stable/torch.html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6" name="Google Shape;146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Operations</a:t>
            </a:r>
            <a:r>
              <a:rPr lang="en" sz="1200"/>
              <a:t> / Primitives</a:t>
            </a:r>
            <a:endParaRPr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idx="1" type="body"/>
          </p:nvPr>
        </p:nvSpPr>
        <p:spPr>
          <a:xfrm>
            <a:off x="471900" y="1919075"/>
            <a:ext cx="8222100" cy="28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import torch.nn.functional as F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torch.randn((64, 3, 256, 256))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 = torch.randn((8, 3, 3, 3)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out = F.conv2d(X, W, stride=1, padding=1)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Like SciPy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</a:t>
            </a:r>
            <a:r>
              <a:rPr lang="en" sz="14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3"/>
              </a:rPr>
              <a:t>https://pytorch.org/docs/stable/nn.functional.html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2" name="Google Shape;152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Operations / Functional</a:t>
            </a:r>
            <a:endParaRPr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idx="1" type="body"/>
          </p:nvPr>
        </p:nvSpPr>
        <p:spPr>
          <a:xfrm>
            <a:off x="471900" y="1919075"/>
            <a:ext cx="5096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Computation as a graph built at runtime</a:t>
            </a:r>
            <a:endParaRPr b="1"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torch.ones(2, 2, requires_grad=True)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tensor([[1., 1.],</a:t>
            </a:r>
            <a:b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       [1., 1.]], requires_grad=True)</a:t>
            </a:r>
            <a:endParaRPr sz="1400">
              <a:solidFill>
                <a:srgbClr val="B7B7B7"/>
              </a:solidFill>
              <a:highlight>
                <a:srgbClr val="FDEDE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highlight>
                <a:srgbClr val="FDEDE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y = x + 2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tensor([[3., 3.],</a:t>
            </a:r>
            <a:b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       [3., 3.]], grad_fn=&lt;AddBackward0&gt;)</a:t>
            </a:r>
            <a:endParaRPr sz="1400">
              <a:solidFill>
                <a:srgbClr val="B7B7B7"/>
              </a:solidFill>
              <a:highlight>
                <a:srgbClr val="FDEDE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Operations / Automatic </a:t>
            </a:r>
            <a:r>
              <a:rPr lang="en" sz="1200"/>
              <a:t>Differentiation</a:t>
            </a:r>
            <a:endParaRPr sz="1200"/>
          </a:p>
        </p:txBody>
      </p:sp>
      <p:sp>
        <p:nvSpPr>
          <p:cNvPr id="159" name="Google Shape;159;p29"/>
          <p:cNvSpPr/>
          <p:nvPr/>
        </p:nvSpPr>
        <p:spPr>
          <a:xfrm>
            <a:off x="6042975" y="1995325"/>
            <a:ext cx="437100" cy="411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0" name="Google Shape;160;p29"/>
          <p:cNvSpPr/>
          <p:nvPr/>
        </p:nvSpPr>
        <p:spPr>
          <a:xfrm>
            <a:off x="7075850" y="1995325"/>
            <a:ext cx="437100" cy="411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1" name="Google Shape;161;p29"/>
          <p:cNvSpPr/>
          <p:nvPr/>
        </p:nvSpPr>
        <p:spPr>
          <a:xfrm>
            <a:off x="6594075" y="4054375"/>
            <a:ext cx="437100" cy="411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62" name="Google Shape;162;p29"/>
          <p:cNvCxnSpPr>
            <a:stCxn id="163" idx="0"/>
            <a:endCxn id="159" idx="2"/>
          </p:cNvCxnSpPr>
          <p:nvPr/>
        </p:nvCxnSpPr>
        <p:spPr>
          <a:xfrm rot="10800000">
            <a:off x="6261525" y="2407000"/>
            <a:ext cx="551100" cy="5967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64" name="Google Shape;164;p29"/>
          <p:cNvCxnSpPr>
            <a:stCxn id="163" idx="0"/>
            <a:endCxn id="160" idx="2"/>
          </p:cNvCxnSpPr>
          <p:nvPr/>
        </p:nvCxnSpPr>
        <p:spPr>
          <a:xfrm flipH="1" rot="10800000">
            <a:off x="6812625" y="2407000"/>
            <a:ext cx="481800" cy="5967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65" name="Google Shape;165;p29"/>
          <p:cNvCxnSpPr>
            <a:stCxn id="161" idx="0"/>
            <a:endCxn id="163" idx="2"/>
          </p:cNvCxnSpPr>
          <p:nvPr/>
        </p:nvCxnSpPr>
        <p:spPr>
          <a:xfrm rot="10800000">
            <a:off x="6812625" y="3415375"/>
            <a:ext cx="0" cy="639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163" name="Google Shape;163;p29"/>
          <p:cNvSpPr/>
          <p:nvPr/>
        </p:nvSpPr>
        <p:spPr>
          <a:xfrm>
            <a:off x="6594075" y="3003700"/>
            <a:ext cx="437100" cy="411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8EAED"/>
                </a:solidFill>
                <a:latin typeface="Roboto Mono"/>
                <a:ea typeface="Roboto Mono"/>
                <a:cs typeface="Roboto Mono"/>
                <a:sym typeface="Roboto Mono"/>
              </a:rPr>
              <a:t>∂</a:t>
            </a: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471900" y="1849375"/>
            <a:ext cx="54366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z = y * 3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out = z.mean()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tensor(9., grad_fn=&lt;MeanBackward1&gt;)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out.backward() </a:t>
            </a:r>
            <a:r>
              <a:rPr lang="en">
                <a:solidFill>
                  <a:srgbClr val="B7B7B7"/>
                </a:solidFill>
              </a:rPr>
              <a:t># Must be scalar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print(x.grad) </a:t>
            </a:r>
            <a:r>
              <a:rPr lang="en">
                <a:solidFill>
                  <a:srgbClr val="B7B7B7"/>
                </a:solidFill>
              </a:rPr>
              <a:t># Only leaf nodes have grad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Gradient w.r.t. </a:t>
            </a:r>
            <a:r>
              <a:rPr b="1" lang="en">
                <a:solidFill>
                  <a:schemeClr val="lt1"/>
                </a:solidFill>
              </a:rPr>
              <a:t>the</a:t>
            </a:r>
            <a:r>
              <a:rPr b="1" lang="en">
                <a:solidFill>
                  <a:schemeClr val="lt1"/>
                </a:solidFill>
              </a:rPr>
              <a:t> input Tensors is computed step-by-step from loss to the top in reverse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</a:rPr>
              <a:t> </a:t>
            </a:r>
            <a:endParaRPr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80000"/>
              </a:solidFill>
            </a:endParaRPr>
          </a:p>
        </p:txBody>
      </p:sp>
      <p:sp>
        <p:nvSpPr>
          <p:cNvPr id="171" name="Google Shape;171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Operations / Automatic Differentiation</a:t>
            </a:r>
            <a:endParaRPr sz="1200"/>
          </a:p>
        </p:txBody>
      </p:sp>
      <p:sp>
        <p:nvSpPr>
          <p:cNvPr id="172" name="Google Shape;172;p30"/>
          <p:cNvSpPr/>
          <p:nvPr/>
        </p:nvSpPr>
        <p:spPr>
          <a:xfrm>
            <a:off x="6081000" y="1805050"/>
            <a:ext cx="283800" cy="267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3" name="Google Shape;173;p30"/>
          <p:cNvSpPr/>
          <p:nvPr/>
        </p:nvSpPr>
        <p:spPr>
          <a:xfrm>
            <a:off x="6999520" y="1805050"/>
            <a:ext cx="283800" cy="267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4" name="Google Shape;174;p30"/>
          <p:cNvSpPr/>
          <p:nvPr/>
        </p:nvSpPr>
        <p:spPr>
          <a:xfrm>
            <a:off x="6574960" y="2795718"/>
            <a:ext cx="283800" cy="267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75" name="Google Shape;175;p30"/>
          <p:cNvCxnSpPr>
            <a:stCxn id="176" idx="0"/>
            <a:endCxn id="172" idx="2"/>
          </p:cNvCxnSpPr>
          <p:nvPr/>
        </p:nvCxnSpPr>
        <p:spPr>
          <a:xfrm rot="10800000">
            <a:off x="6223048" y="2072600"/>
            <a:ext cx="493800" cy="206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77" name="Google Shape;177;p30"/>
          <p:cNvCxnSpPr>
            <a:stCxn id="176" idx="0"/>
            <a:endCxn id="173" idx="2"/>
          </p:cNvCxnSpPr>
          <p:nvPr/>
        </p:nvCxnSpPr>
        <p:spPr>
          <a:xfrm flipH="1" rot="10800000">
            <a:off x="6716848" y="2072600"/>
            <a:ext cx="424500" cy="206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78" name="Google Shape;178;p30"/>
          <p:cNvCxnSpPr>
            <a:stCxn id="174" idx="0"/>
            <a:endCxn id="176" idx="2"/>
          </p:cNvCxnSpPr>
          <p:nvPr/>
        </p:nvCxnSpPr>
        <p:spPr>
          <a:xfrm rot="10800000">
            <a:off x="6716860" y="2614518"/>
            <a:ext cx="0" cy="18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179" name="Google Shape;179;p30"/>
          <p:cNvSpPr/>
          <p:nvPr/>
        </p:nvSpPr>
        <p:spPr>
          <a:xfrm>
            <a:off x="7234376" y="2821224"/>
            <a:ext cx="283800" cy="267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0" name="Google Shape;180;p30"/>
          <p:cNvSpPr/>
          <p:nvPr/>
        </p:nvSpPr>
        <p:spPr>
          <a:xfrm>
            <a:off x="6925241" y="3761734"/>
            <a:ext cx="283800" cy="267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z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6" name="Google Shape;176;p30"/>
          <p:cNvSpPr/>
          <p:nvPr/>
        </p:nvSpPr>
        <p:spPr>
          <a:xfrm>
            <a:off x="6503848" y="2279300"/>
            <a:ext cx="426000" cy="3351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8EAED"/>
                </a:solidFill>
                <a:latin typeface="Roboto Mono"/>
                <a:ea typeface="Roboto Mono"/>
                <a:cs typeface="Roboto Mono"/>
                <a:sym typeface="Roboto Mono"/>
              </a:rPr>
              <a:t>∂</a:t>
            </a: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1" name="Google Shape;181;p30"/>
          <p:cNvSpPr/>
          <p:nvPr/>
        </p:nvSpPr>
        <p:spPr>
          <a:xfrm>
            <a:off x="6839601" y="3244625"/>
            <a:ext cx="455100" cy="3351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8EAED"/>
                </a:solidFill>
                <a:latin typeface="Roboto Mono"/>
                <a:ea typeface="Roboto Mono"/>
                <a:cs typeface="Roboto Mono"/>
                <a:sym typeface="Roboto Mono"/>
              </a:rPr>
              <a:t>∂</a:t>
            </a: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2" name="Google Shape;182;p30"/>
          <p:cNvSpPr/>
          <p:nvPr/>
        </p:nvSpPr>
        <p:spPr>
          <a:xfrm>
            <a:off x="6731451" y="4192135"/>
            <a:ext cx="671400" cy="3351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8EAED"/>
                </a:solidFill>
                <a:latin typeface="Roboto Mono"/>
                <a:ea typeface="Roboto Mono"/>
                <a:cs typeface="Roboto Mono"/>
                <a:sym typeface="Roboto Mono"/>
              </a:rPr>
              <a:t>∂</a:t>
            </a: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mean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3" name="Google Shape;183;p30"/>
          <p:cNvSpPr/>
          <p:nvPr/>
        </p:nvSpPr>
        <p:spPr>
          <a:xfrm>
            <a:off x="6789357" y="4690029"/>
            <a:ext cx="555600" cy="267600"/>
          </a:xfrm>
          <a:prstGeom prst="rect">
            <a:avLst/>
          </a:prstGeom>
          <a:solidFill>
            <a:srgbClr val="980000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out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84" name="Google Shape;184;p30"/>
          <p:cNvCxnSpPr>
            <a:stCxn id="181" idx="0"/>
            <a:endCxn id="179" idx="2"/>
          </p:cNvCxnSpPr>
          <p:nvPr/>
        </p:nvCxnSpPr>
        <p:spPr>
          <a:xfrm flipH="1" rot="10800000">
            <a:off x="7067151" y="3088925"/>
            <a:ext cx="309000" cy="155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5" name="Google Shape;185;p30"/>
          <p:cNvCxnSpPr>
            <a:stCxn id="181" idx="0"/>
            <a:endCxn id="174" idx="2"/>
          </p:cNvCxnSpPr>
          <p:nvPr/>
        </p:nvCxnSpPr>
        <p:spPr>
          <a:xfrm rot="10800000">
            <a:off x="6716751" y="3063425"/>
            <a:ext cx="350400" cy="18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6" name="Google Shape;186;p30"/>
          <p:cNvCxnSpPr>
            <a:stCxn id="180" idx="0"/>
            <a:endCxn id="181" idx="2"/>
          </p:cNvCxnSpPr>
          <p:nvPr/>
        </p:nvCxnSpPr>
        <p:spPr>
          <a:xfrm rot="10800000">
            <a:off x="7067141" y="3579634"/>
            <a:ext cx="0" cy="182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7" name="Google Shape;187;p30"/>
          <p:cNvCxnSpPr>
            <a:stCxn id="182" idx="0"/>
            <a:endCxn id="180" idx="2"/>
          </p:cNvCxnSpPr>
          <p:nvPr/>
        </p:nvCxnSpPr>
        <p:spPr>
          <a:xfrm rot="10800000">
            <a:off x="7067151" y="4029235"/>
            <a:ext cx="0" cy="162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88" name="Google Shape;188;p30"/>
          <p:cNvCxnSpPr>
            <a:stCxn id="183" idx="0"/>
            <a:endCxn id="182" idx="2"/>
          </p:cNvCxnSpPr>
          <p:nvPr/>
        </p:nvCxnSpPr>
        <p:spPr>
          <a:xfrm rot="10800000">
            <a:off x="7067157" y="4527129"/>
            <a:ext cx="0" cy="162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471900" y="1919075"/>
            <a:ext cx="48426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x.requires_grad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True</a:t>
            </a:r>
            <a:b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(x ** 2).requires_grad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True</a:t>
            </a:r>
            <a:b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Keeping track of activations is expensive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with torch.no_grad():</a:t>
            </a:r>
            <a:b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 (x ** 2).requires_grad </a:t>
            </a: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False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(x.detach() ** 2).requires_grad </a:t>
            </a: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False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4" name="Google Shape;194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Operations / Automatic Differentiation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490250" y="488250"/>
            <a:ext cx="3621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What is Pytorch?</a:t>
            </a:r>
            <a:endParaRPr b="1"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/>
              <a:t>A machine learning framework that accelerates the path from research </a:t>
            </a:r>
            <a:r>
              <a:rPr i="1" lang="en" sz="1600"/>
              <a:t>prototyping</a:t>
            </a:r>
            <a:r>
              <a:rPr i="1" lang="en" sz="1600"/>
              <a:t> to production deployment</a:t>
            </a:r>
            <a:endParaRPr i="1" sz="1600"/>
          </a:p>
        </p:txBody>
      </p:sp>
      <p:sp>
        <p:nvSpPr>
          <p:cNvPr id="67" name="Google Shape;67;p14"/>
          <p:cNvSpPr txBox="1"/>
          <p:nvPr>
            <p:ph idx="4294967295" type="body"/>
          </p:nvPr>
        </p:nvSpPr>
        <p:spPr>
          <a:xfrm>
            <a:off x="4698475" y="572550"/>
            <a:ext cx="3999900" cy="39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Machine learning framework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Deep learning primitives such as data loading, NN layer types, activations, loss functions, and optimizers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Hardware acceleration on NVIDIA GPUs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Libraries for vision, NLP, and audio applications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Research prototyping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Models are Python code, Automatic differentiation, and eager mode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Production deployment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TorchScript, TorchServe, quantization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idx="1" type="body"/>
          </p:nvPr>
        </p:nvSpPr>
        <p:spPr>
          <a:xfrm>
            <a:off x="471900" y="1919075"/>
            <a:ext cx="3828300" cy="30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import torch.nn as nn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torch.ones((64, 3, 256, 256))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conv = nn.Conv2D(in_channe</a:t>
            </a: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ls=3,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out_channels=8,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kernel_size=3, 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stride=1, 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padding=1</a:t>
            </a: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out = conv(img)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0" name="Google Shape;200;p32"/>
          <p:cNvSpPr txBox="1"/>
          <p:nvPr>
            <p:ph idx="2" type="body"/>
          </p:nvPr>
        </p:nvSpPr>
        <p:spPr>
          <a:xfrm>
            <a:off x="4694250" y="1919075"/>
            <a:ext cx="3999900" cy="28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import torch.nn.functional as F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= torch.randn((64, 3, 256, 256))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 = torch.randn((8, 3, 3, 3)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out = F.conv2d(X, W, 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stride=1, padding=1)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Inherits from nn.Module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Implemented using functional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Stores internal states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1" name="Google Shape;201;p3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Operations / nn</a:t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471900" y="1919075"/>
            <a:ext cx="4069800" cy="30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import torch.nn as nn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torch.ones((64, 3, 256, 256))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conv = nn.Conv2D(in_channels=3,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out_channels=8,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kernel_size=3, 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stride=1, 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padding=1)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7" name="Google Shape;207;p33"/>
          <p:cNvSpPr txBox="1"/>
          <p:nvPr>
            <p:ph idx="2" type="body"/>
          </p:nvPr>
        </p:nvSpPr>
        <p:spPr>
          <a:xfrm>
            <a:off x="4694100" y="1919075"/>
            <a:ext cx="4212000" cy="28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Move the module to GPUs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conv.cuda()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Saves states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conv.state_dict()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Saves trainable states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conv.parameters()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Recursively visit child modules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conv.apply(weight_init)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8" name="Google Shape;208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Operations / Module</a:t>
            </a:r>
            <a:endParaRPr sz="1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MNIST</a:t>
            </a:r>
            <a:endParaRPr sz="1200"/>
          </a:p>
        </p:txBody>
      </p:sp>
      <p:pic>
        <p:nvPicPr>
          <p:cNvPr id="214" name="Google Shape;21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104575"/>
            <a:ext cx="3287150" cy="25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2800" y="2420213"/>
            <a:ext cx="4671201" cy="1938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908425" y="488250"/>
            <a:ext cx="3569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Example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MNIST</a:t>
            </a:r>
            <a:endParaRPr sz="1800"/>
          </a:p>
        </p:txBody>
      </p:sp>
      <p:sp>
        <p:nvSpPr>
          <p:cNvPr id="221" name="Google Shape;221;p35"/>
          <p:cNvSpPr txBox="1"/>
          <p:nvPr>
            <p:ph idx="4294967295" type="body"/>
          </p:nvPr>
        </p:nvSpPr>
        <p:spPr>
          <a:xfrm>
            <a:off x="4814650" y="1203750"/>
            <a:ext cx="3999900" cy="27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Preprocessing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Dataloader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Network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Optimizer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Training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MNIST / Preprocessing</a:t>
            </a:r>
            <a:endParaRPr sz="1200"/>
          </a:p>
        </p:txBody>
      </p:sp>
      <p:sp>
        <p:nvSpPr>
          <p:cNvPr id="227" name="Google Shape;227;p36"/>
          <p:cNvSpPr txBox="1"/>
          <p:nvPr>
            <p:ph idx="1" type="body"/>
          </p:nvPr>
        </p:nvSpPr>
        <p:spPr>
          <a:xfrm>
            <a:off x="471900" y="1919075"/>
            <a:ext cx="8222100" cy="28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import torchvision.transforms as transforms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transform = transforms.Compose(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 [transforms.ToTensor(),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  transforms.Normalize((0.5, 0.5, 0.5), (0.5, 0.5, 0.5))])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Convert to Torch Tensor and perform normalization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</a:t>
            </a:r>
            <a:r>
              <a:rPr lang="en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3"/>
              </a:rPr>
              <a:t>https://pytorch.org/vision/stable/transforms.html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e.x Color Jitter, Five Crops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MNIST / Dataloader</a:t>
            </a:r>
            <a:endParaRPr sz="1200"/>
          </a:p>
        </p:txBody>
      </p:sp>
      <p:sp>
        <p:nvSpPr>
          <p:cNvPr id="233" name="Google Shape;233;p37"/>
          <p:cNvSpPr txBox="1"/>
          <p:nvPr>
            <p:ph idx="1" type="body"/>
          </p:nvPr>
        </p:nvSpPr>
        <p:spPr>
          <a:xfrm>
            <a:off x="471900" y="1919075"/>
            <a:ext cx="8222100" cy="28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Import torch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import torchvision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trainset = torchvision.datasets.CIFAR10(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root='./data', train=True,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download=True, transform=transform)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Dataloaders are python iterators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trainloader = torch.utils.data.DataLoader(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trainset, batch_size=8,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shuffle=True, num_workers=2)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MNIST / Network</a:t>
            </a:r>
            <a:endParaRPr sz="1200"/>
          </a:p>
        </p:txBody>
      </p:sp>
      <p:sp>
        <p:nvSpPr>
          <p:cNvPr id="239" name="Google Shape;239;p38"/>
          <p:cNvSpPr txBox="1"/>
          <p:nvPr>
            <p:ph idx="1" type="body"/>
          </p:nvPr>
        </p:nvSpPr>
        <p:spPr>
          <a:xfrm>
            <a:off x="471900" y="1919075"/>
            <a:ext cx="8222100" cy="30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mport torch.nn as nn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class Net(nn.Module):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def __init__(self):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super().__init__()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self.conv1 = nn.Conv2d(3, 6, 5)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self.pool = nn.MaxPool2d(2, 2)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self.conv2 = nn.Conv2d(6, 16, 5)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self.fc1 = nn.Linear(16 * 5 * 5, 120)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self.fc2 = nn.Linear(120, 84)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self.fc3 = nn.Linear(84, 10)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MNIST / Network</a:t>
            </a:r>
            <a:endParaRPr sz="1200"/>
          </a:p>
        </p:txBody>
      </p:sp>
      <p:sp>
        <p:nvSpPr>
          <p:cNvPr id="245" name="Google Shape;245;p39"/>
          <p:cNvSpPr txBox="1"/>
          <p:nvPr>
            <p:ph idx="1" type="body"/>
          </p:nvPr>
        </p:nvSpPr>
        <p:spPr>
          <a:xfrm>
            <a:off x="471900" y="1919075"/>
            <a:ext cx="8222100" cy="31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import torch.nn.functional as F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class Net(nn.Module):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def __init__(self):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...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def forward(self, x):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self.pool(F.relu(self.conv1(x)))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torch.flatten(self.pool(F.relu(self.conv2(x))))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F.relu(self.fc1(x))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F.relu(self.fc2(x))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return self.fc3(x)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MNIST / Optimizer</a:t>
            </a:r>
            <a:endParaRPr sz="1200"/>
          </a:p>
        </p:txBody>
      </p:sp>
      <p:sp>
        <p:nvSpPr>
          <p:cNvPr id="251" name="Google Shape;251;p40"/>
          <p:cNvSpPr txBox="1"/>
          <p:nvPr>
            <p:ph idx="1" type="body"/>
          </p:nvPr>
        </p:nvSpPr>
        <p:spPr>
          <a:xfrm>
            <a:off x="471900" y="1919075"/>
            <a:ext cx="8222100" cy="28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import torch.optim as optim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Instantiate nn.Module (Use default weights)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net = Net().to(“cuda”)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Define loss function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criterion = nn.CrossEntropyLoss() 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Create optimizer: </a:t>
            </a:r>
            <a:r>
              <a:rPr lang="en" u="sng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https://pytorch.org/docs/stable/optim.html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optimizer = optim.SGD(net.parameters(), lr=0.001, momentum=0.9)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MNIST / Training</a:t>
            </a:r>
            <a:endParaRPr sz="1200"/>
          </a:p>
        </p:txBody>
      </p:sp>
      <p:sp>
        <p:nvSpPr>
          <p:cNvPr id="257" name="Google Shape;257;p41"/>
          <p:cNvSpPr txBox="1"/>
          <p:nvPr>
            <p:ph idx="1" type="body"/>
          </p:nvPr>
        </p:nvSpPr>
        <p:spPr>
          <a:xfrm>
            <a:off x="471900" y="1919075"/>
            <a:ext cx="8222100" cy="28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net.train() 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Set to training mode (there is also `net.eval()`)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for epoch in range(2):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for inputs, labels in trainloader: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zero the parameter gradients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optimizer.zero_grad()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forward + backward + optimize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outputs = net(inputs.to(“cuda”))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loss = criterion(outputs, labels.to(“cuda”))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loss.backward()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optimizer.step()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490250" y="488250"/>
            <a:ext cx="3569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Overview</a:t>
            </a:r>
            <a:endParaRPr b="1" sz="4800"/>
          </a:p>
        </p:txBody>
      </p:sp>
      <p:sp>
        <p:nvSpPr>
          <p:cNvPr id="73" name="Google Shape;73;p15"/>
          <p:cNvSpPr txBox="1"/>
          <p:nvPr>
            <p:ph idx="4294967295" type="body"/>
          </p:nvPr>
        </p:nvSpPr>
        <p:spPr>
          <a:xfrm>
            <a:off x="4698475" y="446850"/>
            <a:ext cx="3999900" cy="42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Motivations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Python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NumPy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Building Blocks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Tensors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Operations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Modules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Examples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MNIST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Beyond PyTorch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Tools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High Level Libraries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Domain Specific Libraries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MNIST / Recap</a:t>
            </a:r>
            <a:endParaRPr sz="1200"/>
          </a:p>
        </p:txBody>
      </p:sp>
      <p:sp>
        <p:nvSpPr>
          <p:cNvPr id="263" name="Google Shape;263;p42"/>
          <p:cNvSpPr txBox="1"/>
          <p:nvPr>
            <p:ph idx="1" type="body"/>
          </p:nvPr>
        </p:nvSpPr>
        <p:spPr>
          <a:xfrm>
            <a:off x="471900" y="1919075"/>
            <a:ext cx="8222100" cy="28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transforms.Compose( ...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Define preprocessing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transforms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torch.utils.data.DataLoader( ...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Create Dataloader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def Net(nn.Module): ...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Define Network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criterion = nn.CrossEntropyLoss() ...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Define loss function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optim.SGD(net.parameters(), ...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Create Optimizer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for x, y in trainloader: ...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Iterate over Dataloader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outputs = net(inputs) </a:t>
            </a:r>
            <a:r>
              <a:rPr lang="en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# Forward Pass</a:t>
            </a:r>
            <a:endParaRPr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criterion(outputs, labels) ...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Compute Loss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optimizer.zero_grad() ...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Zero out gradients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loss.backward() ...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Back Propagate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... optimizer.step() ...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Update weights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Beyond PyTorch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Tools / Keep Track of experiments, artifacts</a:t>
            </a:r>
            <a:endParaRPr sz="1200"/>
          </a:p>
        </p:txBody>
      </p:sp>
      <p:pic>
        <p:nvPicPr>
          <p:cNvPr id="269" name="Google Shape;26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13" y="2326525"/>
            <a:ext cx="4102774" cy="217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3888" y="2326525"/>
            <a:ext cx="3989089" cy="217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Beyond PyTorch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High Level Libraries / Distributed &amp; Mixed Precision Training</a:t>
            </a:r>
            <a:endParaRPr sz="1200"/>
          </a:p>
        </p:txBody>
      </p:sp>
      <p:pic>
        <p:nvPicPr>
          <p:cNvPr id="276" name="Google Shape;276;p44"/>
          <p:cNvPicPr preferRelativeResize="0"/>
          <p:nvPr/>
        </p:nvPicPr>
        <p:blipFill rotWithShape="1">
          <a:blip r:embed="rId3">
            <a:alphaModFix/>
          </a:blip>
          <a:srcRect b="0" l="0" r="0" t="6006"/>
          <a:stretch/>
        </p:blipFill>
        <p:spPr>
          <a:xfrm>
            <a:off x="1499338" y="1807575"/>
            <a:ext cx="6098749" cy="3132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7063" y="1807575"/>
            <a:ext cx="3439491" cy="313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Beyond PyTorch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Domain Specific </a:t>
            </a:r>
            <a:r>
              <a:rPr lang="en" sz="1200"/>
              <a:t>Libraries / Graph, RL, </a:t>
            </a:r>
            <a:r>
              <a:rPr lang="en" sz="1200"/>
              <a:t>Probabilistic</a:t>
            </a:r>
            <a:r>
              <a:rPr lang="en" sz="1200"/>
              <a:t> Programming</a:t>
            </a:r>
            <a:endParaRPr sz="1200"/>
          </a:p>
        </p:txBody>
      </p:sp>
      <p:pic>
        <p:nvPicPr>
          <p:cNvPr id="283" name="Google Shape;28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2725" y="2277575"/>
            <a:ext cx="2960437" cy="222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63138" y="2277576"/>
            <a:ext cx="2718049" cy="2222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687" y="2277575"/>
            <a:ext cx="2718049" cy="222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Motivations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Python vs. NumPy</a:t>
            </a:r>
            <a:endParaRPr sz="1200"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[1] * 10000</a:t>
            </a:r>
            <a:endParaRPr sz="1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Y = [0.5] * 10000</a:t>
            </a:r>
            <a:endParaRPr sz="1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Z = [None] * 10000</a:t>
            </a:r>
            <a:endParaRPr sz="1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f</a:t>
            </a:r>
            <a:r>
              <a:rPr lang="en"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or i in range(10000):</a:t>
            </a:r>
            <a:endParaRPr sz="1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Z[i] = X[i] * Y[i]</a:t>
            </a:r>
            <a:endParaRPr sz="1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2.772092819213867 ms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Interpreter Overhead</a:t>
            </a:r>
            <a:endParaRPr sz="16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64 bit</a:t>
            </a:r>
            <a:endParaRPr sz="16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np.full((10000,), 1)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= np.full((10000,), 0.5)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Z = X * Y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0.08273124694824219 ms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Low Level Implementation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Vectorization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Motivations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NumPy</a:t>
            </a:r>
            <a:r>
              <a:rPr lang="en" sz="1200"/>
              <a:t> vs. PyTorch</a:t>
            </a:r>
            <a:endParaRPr sz="1200"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471900" y="1919075"/>
            <a:ext cx="3999900" cy="27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np.full((10000,), 1)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Y = np.full((10000,), 0.5)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Z = X * Y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0.08273124694824219 ms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Low Level Implementation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Vectorization</a:t>
            </a:r>
            <a:endParaRPr sz="16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" name="Google Shape;87;p17"/>
          <p:cNvSpPr txBox="1"/>
          <p:nvPr>
            <p:ph idx="2" type="body"/>
          </p:nvPr>
        </p:nvSpPr>
        <p:spPr>
          <a:xfrm>
            <a:off x="4694250" y="1919075"/>
            <a:ext cx="4180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 = torch.full((10000,), 1).cuda()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Y = torch.full((10000,), 0.5).cuda()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Z = X * Y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0.3185272216796875 ms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GPU Acceleration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Z.sum().backward()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dX = X.grad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8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# Automatic Differentiation</a:t>
            </a:r>
            <a:endParaRPr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631200" y="798100"/>
            <a:ext cx="7881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Building Blocks</a:t>
            </a:r>
            <a:endParaRPr b="1" sz="48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TENSORS</a:t>
            </a:r>
            <a:endParaRPr sz="3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471900" y="1919075"/>
            <a:ext cx="48426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torch.tensor([5., 3.])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tensor([ 5.,  3.,])  # defaults to torch.float32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torch.from_numpy(np.array([5., 3.]))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tensor([ 5.,  3.,], dtype=torch.float64) # because numpy defaults to 64bit</a:t>
            </a:r>
            <a:endParaRPr sz="14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torch.tensor([5., 3.]).numpy()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array([5., 3.], dtype=float32)</a:t>
            </a:r>
            <a:endParaRPr sz="1600">
              <a:solidFill>
                <a:srgbClr val="B7B7B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8" name="Google Shape;98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Tensors / Initialization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471900" y="1919075"/>
            <a:ext cx="48426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torch.ones(5, 3)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tensor([[1., 1., 1.],</a:t>
            </a:r>
            <a:b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[1., 1., 1.],</a:t>
            </a:r>
            <a:b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[1., 1., 1.],</a:t>
            </a:r>
            <a:b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[1., 1., 1.],</a:t>
            </a:r>
            <a:b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[1., 1., 1.]], dtype=torch.float64)</a:t>
            </a:r>
            <a:endParaRPr sz="14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Tensors</a:t>
            </a:r>
            <a:r>
              <a:rPr lang="en" sz="1200"/>
              <a:t> / Initialization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471900" y="1919075"/>
            <a:ext cx="48426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torch.randn(5, 3)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tensor([[ 0.2349, -0.0427, -0.5053],</a:t>
            </a:r>
            <a:b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[ 0.6455,  0.1199,  0.4239],</a:t>
            </a:r>
            <a:b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[ 0.1279,  0.1105,  1.4637],</a:t>
            </a:r>
            <a:b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[ 0.4259, -0.0763, -0.9671],</a:t>
            </a:r>
            <a:b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4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        [ 0.6856,  0.5047,  0.4250]])</a:t>
            </a:r>
            <a:endParaRPr sz="14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8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98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" name="Google Shape;110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Building Blocks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Tensors</a:t>
            </a:r>
            <a:r>
              <a:rPr lang="en" sz="1200"/>
              <a:t> / Initialization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